
<file path=[Content_Types].xml><?xml version="1.0" encoding="utf-8"?>
<Types xmlns="http://schemas.openxmlformats.org/package/2006/content-types">
  <Default Extension="crdownload" ContentType="image/jpeg"/>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Encode Sans Black" pitchFamily="2" charset="77"/>
      <p:bold r:id="rId15"/>
    </p:embeddedFont>
    <p:embeddedFont>
      <p:font typeface="Merriweather Sans" pitchFamily="2" charset="77"/>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Light" panose="020B03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unnjuBkCpAJZklCLbNrYRMNT4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5"/>
  </p:normalViewPr>
  <p:slideViewPr>
    <p:cSldViewPr snapToGrid="0" snapToObjects="1">
      <p:cViewPr varScale="1">
        <p:scale>
          <a:sx n="90" d="100"/>
          <a:sy n="90" d="100"/>
        </p:scale>
        <p:origin x="232"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customschemas.google.com/relationships/presentationmetadata" Target="meta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720974b1b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 name="Google Shape;52;g11720974b1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simulated data: we know what to expect as an end product when we apply the proposed framework to the simulated datasets. Since this is an unsupervised method, we need that, in order to assess if the method is doing what we want to do.</a:t>
            </a:r>
            <a:endParaRPr/>
          </a:p>
        </p:txBody>
      </p:sp>
      <p:sp>
        <p:nvSpPr>
          <p:cNvPr id="59" name="Google Shape;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720974b1b_3_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intuitive and practical advantages for modeling inputs, outputs and parameters on manifolds. First, computing on lower dimensional space leads to manipulation fewer degrees of freedom, which can potentially imply faster computations and less memory allocation.</a:t>
            </a:r>
            <a:endParaRPr/>
          </a:p>
          <a:p>
            <a:pPr marL="0" lvl="0" indent="0" algn="l" rtl="0">
              <a:spcBef>
                <a:spcPts val="0"/>
              </a:spcBef>
              <a:spcAft>
                <a:spcPts val="0"/>
              </a:spcAft>
              <a:buNone/>
            </a:pPr>
            <a:r>
              <a:rPr lang="en-US"/>
              <a:t>Non-linear degrees of freedom that arise in a lower dimensional space often make more intuitive sense : cities on the earth are better localized giving their longitude and latitude their manifold coordinates than giving their position x,y,z in the 3D space</a:t>
            </a:r>
            <a:endParaRPr/>
          </a:p>
        </p:txBody>
      </p:sp>
      <p:sp>
        <p:nvSpPr>
          <p:cNvPr id="67" name="Google Shape;67;g11720974b1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b1e3277c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3b1e3277c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Take a very simple algorithm , the calculation of mean, as an example .</a:t>
            </a:r>
            <a:endParaRPr/>
          </a:p>
          <a:p>
            <a:pPr marL="0" lvl="0" indent="0" algn="l" rtl="0">
              <a:spcBef>
                <a:spcPts val="0"/>
              </a:spcBef>
              <a:spcAft>
                <a:spcPts val="0"/>
              </a:spcAft>
              <a:buNone/>
            </a:pPr>
            <a:r>
              <a:rPr lang="en-US"/>
              <a:t> linear mean of data on a manifold does not necessarily belong to the manifold. </a:t>
            </a:r>
            <a:endParaRPr/>
          </a:p>
          <a:p>
            <a:pPr marL="0" lvl="0" indent="0" algn="l" rtl="0">
              <a:spcBef>
                <a:spcPts val="0"/>
              </a:spcBef>
              <a:spcAft>
                <a:spcPts val="0"/>
              </a:spcAft>
              <a:buNone/>
            </a:pPr>
            <a:r>
              <a:rPr lang="en-US"/>
              <a:t>Use the definition of Frechet mean the mean value belongs to the manifolds. If we can generate mean we can surely generalize other learning algorithms.</a:t>
            </a:r>
            <a:endParaRPr/>
          </a:p>
        </p:txBody>
      </p:sp>
      <p:sp>
        <p:nvSpPr>
          <p:cNvPr id="75" name="Google Shape;75;g123b1e3277c_2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08283de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08283ded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1308283ded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7022c8735_0_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117022c873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
        <p:cNvGrpSpPr/>
        <p:nvPr/>
      </p:nvGrpSpPr>
      <p:grpSpPr>
        <a:xfrm>
          <a:off x="0" y="0"/>
          <a:ext cx="0" cy="0"/>
          <a:chOff x="0" y="0"/>
          <a:chExt cx="0" cy="0"/>
        </a:xfrm>
      </p:grpSpPr>
      <p:pic>
        <p:nvPicPr>
          <p:cNvPr id="11" name="Google Shape;11;p8"/>
          <p:cNvPicPr preferRelativeResize="0"/>
          <p:nvPr/>
        </p:nvPicPr>
        <p:blipFill rotWithShape="1">
          <a:blip r:embed="rId2">
            <a:alphaModFix/>
          </a:blip>
          <a:srcRect/>
          <a:stretch/>
        </p:blipFill>
        <p:spPr>
          <a:xfrm>
            <a:off x="5029200" y="3900780"/>
            <a:ext cx="2133600" cy="186267"/>
          </a:xfrm>
          <a:prstGeom prst="rect">
            <a:avLst/>
          </a:prstGeom>
          <a:noFill/>
          <a:ln>
            <a:noFill/>
          </a:ln>
        </p:spPr>
      </p:pic>
      <p:pic>
        <p:nvPicPr>
          <p:cNvPr id="12" name="Google Shape;12;p8" descr="W Logo_Purple_2685_HEX.png"/>
          <p:cNvPicPr preferRelativeResize="0"/>
          <p:nvPr/>
        </p:nvPicPr>
        <p:blipFill rotWithShape="1">
          <a:blip r:embed="rId3">
            <a:alphaModFix/>
          </a:blip>
          <a:srcRect/>
          <a:stretch/>
        </p:blipFill>
        <p:spPr>
          <a:xfrm>
            <a:off x="9978553" y="5626608"/>
            <a:ext cx="1828800" cy="1231392"/>
          </a:xfrm>
          <a:prstGeom prst="rect">
            <a:avLst/>
          </a:prstGeom>
          <a:noFill/>
          <a:ln>
            <a:noFill/>
          </a:ln>
        </p:spPr>
      </p:pic>
      <p:pic>
        <p:nvPicPr>
          <p:cNvPr id="13" name="Google Shape;13;p8"/>
          <p:cNvPicPr preferRelativeResize="0"/>
          <p:nvPr/>
        </p:nvPicPr>
        <p:blipFill rotWithShape="1">
          <a:blip r:embed="rId4">
            <a:alphaModFix/>
          </a:blip>
          <a:srcRect/>
          <a:stretch/>
        </p:blipFill>
        <p:spPr>
          <a:xfrm>
            <a:off x="757447" y="6234041"/>
            <a:ext cx="3386655" cy="229748"/>
          </a:xfrm>
          <a:prstGeom prst="rect">
            <a:avLst/>
          </a:prstGeom>
          <a:noFill/>
          <a:ln>
            <a:noFill/>
          </a:ln>
        </p:spPr>
      </p:pic>
      <p:sp>
        <p:nvSpPr>
          <p:cNvPr id="14" name="Google Shape;14;p8"/>
          <p:cNvSpPr txBox="1">
            <a:spLocks noGrp="1"/>
          </p:cNvSpPr>
          <p:nvPr>
            <p:ph type="title"/>
          </p:nvPr>
        </p:nvSpPr>
        <p:spPr>
          <a:xfrm>
            <a:off x="446609" y="495260"/>
            <a:ext cx="11298782" cy="323426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6667"/>
              <a:buFont typeface="Encode Sans Black"/>
              <a:buNone/>
              <a:defRPr sz="6667" b="1" i="0" u="none" strike="noStrike" cap="none">
                <a:solidFill>
                  <a:schemeClr val="dk1"/>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 Graphic">
  <p:cSld name="Header + Graphic">
    <p:spTree>
      <p:nvGrpSpPr>
        <p:cNvPr id="1" name="Shape 15"/>
        <p:cNvGrpSpPr/>
        <p:nvPr/>
      </p:nvGrpSpPr>
      <p:grpSpPr>
        <a:xfrm>
          <a:off x="0" y="0"/>
          <a:ext cx="0" cy="0"/>
          <a:chOff x="0" y="0"/>
          <a:chExt cx="0" cy="0"/>
        </a:xfrm>
      </p:grpSpPr>
      <p:pic>
        <p:nvPicPr>
          <p:cNvPr id="16" name="Google Shape;16;p9"/>
          <p:cNvPicPr preferRelativeResize="0"/>
          <p:nvPr/>
        </p:nvPicPr>
        <p:blipFill rotWithShape="1">
          <a:blip r:embed="rId2">
            <a:alphaModFix/>
          </a:blip>
          <a:srcRect/>
          <a:stretch/>
        </p:blipFill>
        <p:spPr>
          <a:xfrm>
            <a:off x="613833" y="1282464"/>
            <a:ext cx="1471708" cy="128483"/>
          </a:xfrm>
          <a:prstGeom prst="rect">
            <a:avLst/>
          </a:prstGeom>
          <a:noFill/>
          <a:ln>
            <a:noFill/>
          </a:ln>
        </p:spPr>
      </p:pic>
      <p:sp>
        <p:nvSpPr>
          <p:cNvPr id="17" name="Google Shape;17;p9"/>
          <p:cNvSpPr>
            <a:spLocks noGrp="1"/>
          </p:cNvSpPr>
          <p:nvPr>
            <p:ph type="chart" idx="2"/>
          </p:nvPr>
        </p:nvSpPr>
        <p:spPr>
          <a:xfrm>
            <a:off x="597231" y="1521434"/>
            <a:ext cx="10912883" cy="4726753"/>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1"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R="0" lvl="2"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R="0" lvl="3"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R="0" lvl="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R="0" lvl="5"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R="0" lvl="6"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R="0" lvl="7"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R="0" lvl="8"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18" name="Google Shape;18;p9"/>
          <p:cNvPicPr preferRelativeResize="0"/>
          <p:nvPr/>
        </p:nvPicPr>
        <p:blipFill rotWithShape="1">
          <a:blip r:embed="rId3">
            <a:alphaModFix/>
          </a:blip>
          <a:srcRect/>
          <a:stretch/>
        </p:blipFill>
        <p:spPr>
          <a:xfrm>
            <a:off x="8404654" y="6463789"/>
            <a:ext cx="3386655" cy="229748"/>
          </a:xfrm>
          <a:prstGeom prst="rect">
            <a:avLst/>
          </a:prstGeom>
          <a:noFill/>
          <a:ln>
            <a:noFill/>
          </a:ln>
        </p:spPr>
      </p:pic>
      <p:sp>
        <p:nvSpPr>
          <p:cNvPr id="19" name="Google Shape;19;p9"/>
          <p:cNvSpPr txBox="1">
            <a:spLocks noGrp="1"/>
          </p:cNvSpPr>
          <p:nvPr>
            <p:ph type="title"/>
          </p:nvPr>
        </p:nvSpPr>
        <p:spPr>
          <a:xfrm>
            <a:off x="613833" y="492978"/>
            <a:ext cx="10896280" cy="6789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4000"/>
              <a:buFont typeface="Encode Sans Black"/>
              <a:buNone/>
              <a:defRPr sz="4000" b="1" i="0" u="none" strike="noStrike" cap="none">
                <a:solidFill>
                  <a:schemeClr val="dk1"/>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pic>
        <p:nvPicPr>
          <p:cNvPr id="21" name="Google Shape;21;p10"/>
          <p:cNvPicPr preferRelativeResize="0"/>
          <p:nvPr/>
        </p:nvPicPr>
        <p:blipFill rotWithShape="1">
          <a:blip r:embed="rId2">
            <a:alphaModFix/>
          </a:blip>
          <a:srcRect/>
          <a:stretch/>
        </p:blipFill>
        <p:spPr>
          <a:xfrm>
            <a:off x="757441" y="4568599"/>
            <a:ext cx="2133600" cy="186267"/>
          </a:xfrm>
          <a:prstGeom prst="rect">
            <a:avLst/>
          </a:prstGeom>
          <a:noFill/>
          <a:ln>
            <a:noFill/>
          </a:ln>
        </p:spPr>
      </p:pic>
      <p:pic>
        <p:nvPicPr>
          <p:cNvPr id="22" name="Google Shape;22;p10"/>
          <p:cNvPicPr preferRelativeResize="0"/>
          <p:nvPr/>
        </p:nvPicPr>
        <p:blipFill rotWithShape="1">
          <a:blip r:embed="rId3">
            <a:alphaModFix/>
          </a:blip>
          <a:srcRect/>
          <a:stretch/>
        </p:blipFill>
        <p:spPr>
          <a:xfrm>
            <a:off x="757441" y="6132013"/>
            <a:ext cx="3233635" cy="284364"/>
          </a:xfrm>
          <a:prstGeom prst="rect">
            <a:avLst/>
          </a:prstGeom>
          <a:noFill/>
          <a:ln>
            <a:noFill/>
          </a:ln>
        </p:spPr>
      </p:pic>
      <p:pic>
        <p:nvPicPr>
          <p:cNvPr id="23" name="Google Shape;23;p10" descr="W Logo_Purple_2685_HEX.png"/>
          <p:cNvPicPr preferRelativeResize="0"/>
          <p:nvPr/>
        </p:nvPicPr>
        <p:blipFill rotWithShape="1">
          <a:blip r:embed="rId4">
            <a:alphaModFix/>
          </a:blip>
          <a:srcRect/>
          <a:stretch/>
        </p:blipFill>
        <p:spPr>
          <a:xfrm>
            <a:off x="9978553" y="5626608"/>
            <a:ext cx="1828800" cy="1231392"/>
          </a:xfrm>
          <a:prstGeom prst="rect">
            <a:avLst/>
          </a:prstGeom>
          <a:noFill/>
          <a:ln>
            <a:noFill/>
          </a:ln>
        </p:spPr>
      </p:pic>
      <p:sp>
        <p:nvSpPr>
          <p:cNvPr id="24" name="Google Shape;24;p10"/>
          <p:cNvSpPr txBox="1">
            <a:spLocks noGrp="1"/>
          </p:cNvSpPr>
          <p:nvPr>
            <p:ph type="title"/>
          </p:nvPr>
        </p:nvSpPr>
        <p:spPr>
          <a:xfrm>
            <a:off x="613833" y="859991"/>
            <a:ext cx="9364720" cy="352234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6667"/>
              <a:buFont typeface="Encode Sans Black"/>
              <a:buNone/>
              <a:defRPr sz="6667" b="1" i="0" u="none" strike="noStrike" cap="none">
                <a:solidFill>
                  <a:schemeClr val="dk1"/>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er + Subheader + Content">
  <p:cSld name="Header + Subheader + Content">
    <p:spTree>
      <p:nvGrpSpPr>
        <p:cNvPr id="1" name="Shape 25"/>
        <p:cNvGrpSpPr/>
        <p:nvPr/>
      </p:nvGrpSpPr>
      <p:grpSpPr>
        <a:xfrm>
          <a:off x="0" y="0"/>
          <a:ext cx="0" cy="0"/>
          <a:chOff x="0" y="0"/>
          <a:chExt cx="0" cy="0"/>
        </a:xfrm>
      </p:grpSpPr>
      <p:pic>
        <p:nvPicPr>
          <p:cNvPr id="26" name="Google Shape;26;p11"/>
          <p:cNvPicPr preferRelativeResize="0"/>
          <p:nvPr/>
        </p:nvPicPr>
        <p:blipFill rotWithShape="1">
          <a:blip r:embed="rId2">
            <a:alphaModFix/>
          </a:blip>
          <a:srcRect/>
          <a:stretch/>
        </p:blipFill>
        <p:spPr>
          <a:xfrm>
            <a:off x="740509" y="1819205"/>
            <a:ext cx="1471708" cy="128481"/>
          </a:xfrm>
          <a:prstGeom prst="rect">
            <a:avLst/>
          </a:prstGeom>
          <a:noFill/>
          <a:ln>
            <a:noFill/>
          </a:ln>
        </p:spPr>
      </p:pic>
      <p:pic>
        <p:nvPicPr>
          <p:cNvPr id="27" name="Google Shape;27;p11"/>
          <p:cNvPicPr preferRelativeResize="0"/>
          <p:nvPr/>
        </p:nvPicPr>
        <p:blipFill rotWithShape="1">
          <a:blip r:embed="rId3">
            <a:alphaModFix/>
          </a:blip>
          <a:srcRect/>
          <a:stretch/>
        </p:blipFill>
        <p:spPr>
          <a:xfrm>
            <a:off x="732042" y="1818011"/>
            <a:ext cx="1471708" cy="128483"/>
          </a:xfrm>
          <a:prstGeom prst="rect">
            <a:avLst/>
          </a:prstGeom>
          <a:noFill/>
          <a:ln>
            <a:noFill/>
          </a:ln>
        </p:spPr>
      </p:pic>
      <p:sp>
        <p:nvSpPr>
          <p:cNvPr id="28" name="Google Shape;28;p11"/>
          <p:cNvSpPr txBox="1">
            <a:spLocks noGrp="1"/>
          </p:cNvSpPr>
          <p:nvPr>
            <p:ph type="body" idx="1"/>
          </p:nvPr>
        </p:nvSpPr>
        <p:spPr>
          <a:xfrm>
            <a:off x="597231" y="3093653"/>
            <a:ext cx="10929485" cy="300234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2"/>
              </a:buClr>
              <a:buSzPts val="3200"/>
              <a:buFont typeface="Merriweather Sans"/>
              <a:buChar char="&gt;"/>
              <a:defRPr sz="3200" b="1" i="0" u="none" strike="noStrike" cap="none">
                <a:solidFill>
                  <a:schemeClr val="dk2"/>
                </a:solidFill>
                <a:latin typeface="Open Sans"/>
                <a:ea typeface="Open Sans"/>
                <a:cs typeface="Open Sans"/>
                <a:sym typeface="Open Sans"/>
              </a:defRPr>
            </a:lvl1pPr>
            <a:lvl2pPr marL="914400" marR="0" lvl="1" indent="-397954" algn="l" rtl="0">
              <a:lnSpc>
                <a:spcPct val="100000"/>
              </a:lnSpc>
              <a:spcBef>
                <a:spcPts val="533"/>
              </a:spcBef>
              <a:spcAft>
                <a:spcPts val="0"/>
              </a:spcAft>
              <a:buClr>
                <a:schemeClr val="dk2"/>
              </a:buClr>
              <a:buSzPts val="2667"/>
              <a:buFont typeface="Arial"/>
              <a:buChar char="–"/>
              <a:defRPr sz="2667" b="1" i="0" u="none" strike="noStrike" cap="none">
                <a:solidFill>
                  <a:schemeClr val="dk2"/>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3pPr>
            <a:lvl4pPr marL="1828800" marR="0" lvl="3" indent="-364045" algn="l" rtl="0">
              <a:lnSpc>
                <a:spcPct val="100000"/>
              </a:lnSpc>
              <a:spcBef>
                <a:spcPts val="427"/>
              </a:spcBef>
              <a:spcAft>
                <a:spcPts val="0"/>
              </a:spcAft>
              <a:buClr>
                <a:schemeClr val="dk2"/>
              </a:buClr>
              <a:buSzPts val="2133"/>
              <a:buFont typeface="Arial"/>
              <a:buChar char="–"/>
              <a:defRPr sz="2133" b="1" i="0" u="none" strike="noStrike" cap="none">
                <a:solidFill>
                  <a:schemeClr val="dk2"/>
                </a:solidFill>
                <a:latin typeface="Open Sans"/>
                <a:ea typeface="Open Sans"/>
                <a:cs typeface="Open Sans"/>
                <a:sym typeface="Open Sans"/>
              </a:defRPr>
            </a:lvl4pPr>
            <a:lvl5pPr marL="2286000" marR="0" lvl="4" indent="-347154" algn="l" rtl="0">
              <a:lnSpc>
                <a:spcPct val="100000"/>
              </a:lnSpc>
              <a:spcBef>
                <a:spcPts val="373"/>
              </a:spcBef>
              <a:spcAft>
                <a:spcPts val="0"/>
              </a:spcAft>
              <a:buClr>
                <a:schemeClr val="dk2"/>
              </a:buClr>
              <a:buSzPts val="1867"/>
              <a:buFont typeface="Merriweather Sans"/>
              <a:buChar char="&gt;"/>
              <a:defRPr sz="1867" b="1" i="0" u="none" strike="noStrike" cap="none">
                <a:solidFill>
                  <a:schemeClr val="dk2"/>
                </a:solidFill>
                <a:latin typeface="Open Sans"/>
                <a:ea typeface="Open Sans"/>
                <a:cs typeface="Open Sans"/>
                <a:sym typeface="Open Sans"/>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29" name="Google Shape;29;p11"/>
          <p:cNvSpPr txBox="1">
            <a:spLocks noGrp="1"/>
          </p:cNvSpPr>
          <p:nvPr>
            <p:ph type="body" idx="2"/>
          </p:nvPr>
        </p:nvSpPr>
        <p:spPr>
          <a:xfrm>
            <a:off x="613833" y="2307557"/>
            <a:ext cx="10912883" cy="5482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64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L="914400" marR="0" lvl="1" indent="-228600" algn="l" rtl="0">
              <a:lnSpc>
                <a:spcPct val="100000"/>
              </a:lnSpc>
              <a:spcBef>
                <a:spcPts val="747"/>
              </a:spcBef>
              <a:spcAft>
                <a:spcPts val="0"/>
              </a:spcAft>
              <a:buClr>
                <a:srgbClr val="E8D3A2"/>
              </a:buClr>
              <a:buSzPts val="3733"/>
              <a:buFont typeface="Arial"/>
              <a:buNone/>
              <a:defRPr sz="3733" b="0" i="0" u="none" strike="noStrike" cap="none">
                <a:solidFill>
                  <a:srgbClr val="E8D3A2"/>
                </a:solidFill>
                <a:latin typeface="Encode Sans Black"/>
                <a:ea typeface="Encode Sans Black"/>
                <a:cs typeface="Encode Sans Black"/>
                <a:sym typeface="Encode Sans Black"/>
              </a:defRPr>
            </a:lvl2pPr>
            <a:lvl3pPr marL="1371600" marR="0" lvl="2" indent="-228600" algn="l" rtl="0">
              <a:lnSpc>
                <a:spcPct val="100000"/>
              </a:lnSpc>
              <a:spcBef>
                <a:spcPts val="640"/>
              </a:spcBef>
              <a:spcAft>
                <a:spcPts val="0"/>
              </a:spcAft>
              <a:buClr>
                <a:srgbClr val="E8D3A2"/>
              </a:buClr>
              <a:buSzPts val="3200"/>
              <a:buFont typeface="Arial"/>
              <a:buNone/>
              <a:defRPr sz="3200" b="0" i="0" u="none" strike="noStrike" cap="none">
                <a:solidFill>
                  <a:srgbClr val="E8D3A2"/>
                </a:solidFill>
                <a:latin typeface="Encode Sans Black"/>
                <a:ea typeface="Encode Sans Black"/>
                <a:cs typeface="Encode Sans Black"/>
                <a:sym typeface="Encode Sans Black"/>
              </a:defRPr>
            </a:lvl3pPr>
            <a:lvl4pPr marL="1828800" marR="0" lvl="3" indent="-228600" algn="l" rtl="0">
              <a:lnSpc>
                <a:spcPct val="100000"/>
              </a:lnSpc>
              <a:spcBef>
                <a:spcPts val="533"/>
              </a:spcBef>
              <a:spcAft>
                <a:spcPts val="0"/>
              </a:spcAft>
              <a:buClr>
                <a:srgbClr val="E8D3A2"/>
              </a:buClr>
              <a:buSzPts val="2667"/>
              <a:buFont typeface="Arial"/>
              <a:buNone/>
              <a:defRPr sz="2667" b="0" i="0" u="none" strike="noStrike" cap="none">
                <a:solidFill>
                  <a:srgbClr val="E8D3A2"/>
                </a:solidFill>
                <a:latin typeface="Encode Sans Black"/>
                <a:ea typeface="Encode Sans Black"/>
                <a:cs typeface="Encode Sans Black"/>
                <a:sym typeface="Encode Sans Black"/>
              </a:defRPr>
            </a:lvl4pPr>
            <a:lvl5pPr marL="2286000" marR="0" lvl="4" indent="-228600" algn="l" rtl="0">
              <a:lnSpc>
                <a:spcPct val="100000"/>
              </a:lnSpc>
              <a:spcBef>
                <a:spcPts val="533"/>
              </a:spcBef>
              <a:spcAft>
                <a:spcPts val="0"/>
              </a:spcAft>
              <a:buClr>
                <a:srgbClr val="E8D3A2"/>
              </a:buClr>
              <a:buSzPts val="2667"/>
              <a:buFont typeface="Arial"/>
              <a:buNone/>
              <a:defRPr sz="2667" b="0" i="0" u="none" strike="noStrike" cap="none">
                <a:solidFill>
                  <a:srgbClr val="E8D3A2"/>
                </a:solidFill>
                <a:latin typeface="Encode Sans Black"/>
                <a:ea typeface="Encode Sans Black"/>
                <a:cs typeface="Encode Sans Black"/>
                <a:sym typeface="Encode Sans Black"/>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30" name="Google Shape;30;p11"/>
          <p:cNvPicPr preferRelativeResize="0"/>
          <p:nvPr/>
        </p:nvPicPr>
        <p:blipFill rotWithShape="1">
          <a:blip r:embed="rId4">
            <a:alphaModFix/>
          </a:blip>
          <a:srcRect/>
          <a:stretch/>
        </p:blipFill>
        <p:spPr>
          <a:xfrm>
            <a:off x="8140055" y="6234041"/>
            <a:ext cx="3386655" cy="229748"/>
          </a:xfrm>
          <a:prstGeom prst="rect">
            <a:avLst/>
          </a:prstGeom>
          <a:noFill/>
          <a:ln>
            <a:noFill/>
          </a:ln>
        </p:spPr>
      </p:pic>
      <p:sp>
        <p:nvSpPr>
          <p:cNvPr id="31" name="Google Shape;31;p11"/>
          <p:cNvSpPr txBox="1">
            <a:spLocks noGrp="1"/>
          </p:cNvSpPr>
          <p:nvPr>
            <p:ph type="title"/>
          </p:nvPr>
        </p:nvSpPr>
        <p:spPr>
          <a:xfrm>
            <a:off x="597230" y="492381"/>
            <a:ext cx="10929479" cy="132503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4000"/>
              <a:buFont typeface="Encode Sans Black"/>
              <a:buNone/>
              <a:defRPr sz="4000" b="1" i="0" u="none" strike="noStrike" cap="none">
                <a:solidFill>
                  <a:schemeClr val="dk1"/>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 Content">
  <p:cSld name="Header + Content">
    <p:spTree>
      <p:nvGrpSpPr>
        <p:cNvPr id="1" name="Shape 32"/>
        <p:cNvGrpSpPr/>
        <p:nvPr/>
      </p:nvGrpSpPr>
      <p:grpSpPr>
        <a:xfrm>
          <a:off x="0" y="0"/>
          <a:ext cx="0" cy="0"/>
          <a:chOff x="0" y="0"/>
          <a:chExt cx="0" cy="0"/>
        </a:xfrm>
      </p:grpSpPr>
      <p:pic>
        <p:nvPicPr>
          <p:cNvPr id="33" name="Google Shape;33;p12"/>
          <p:cNvPicPr preferRelativeResize="0"/>
          <p:nvPr/>
        </p:nvPicPr>
        <p:blipFill rotWithShape="1">
          <a:blip r:embed="rId2">
            <a:alphaModFix/>
          </a:blip>
          <a:srcRect/>
          <a:stretch/>
        </p:blipFill>
        <p:spPr>
          <a:xfrm>
            <a:off x="732042" y="1818011"/>
            <a:ext cx="1471708" cy="128483"/>
          </a:xfrm>
          <a:prstGeom prst="rect">
            <a:avLst/>
          </a:prstGeom>
          <a:noFill/>
          <a:ln>
            <a:noFill/>
          </a:ln>
        </p:spPr>
      </p:pic>
      <p:pic>
        <p:nvPicPr>
          <p:cNvPr id="34" name="Google Shape;34;p12" descr="W Logo_Purple_2685_HEX.png"/>
          <p:cNvPicPr preferRelativeResize="0"/>
          <p:nvPr/>
        </p:nvPicPr>
        <p:blipFill rotWithShape="1">
          <a:blip r:embed="rId3">
            <a:alphaModFix/>
          </a:blip>
          <a:srcRect/>
          <a:stretch/>
        </p:blipFill>
        <p:spPr>
          <a:xfrm>
            <a:off x="9978553" y="5626608"/>
            <a:ext cx="1828800" cy="1231392"/>
          </a:xfrm>
          <a:prstGeom prst="rect">
            <a:avLst/>
          </a:prstGeom>
          <a:noFill/>
          <a:ln>
            <a:noFill/>
          </a:ln>
        </p:spPr>
      </p:pic>
      <p:sp>
        <p:nvSpPr>
          <p:cNvPr id="35" name="Google Shape;35;p12"/>
          <p:cNvSpPr txBox="1">
            <a:spLocks noGrp="1"/>
          </p:cNvSpPr>
          <p:nvPr>
            <p:ph type="body" idx="1"/>
          </p:nvPr>
        </p:nvSpPr>
        <p:spPr>
          <a:xfrm>
            <a:off x="597231" y="2307557"/>
            <a:ext cx="10929485" cy="315453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2"/>
              </a:buClr>
              <a:buSzPts val="3200"/>
              <a:buFont typeface="Merriweather Sans"/>
              <a:buChar char="&gt;"/>
              <a:defRPr sz="3200" b="1" i="0" u="none" strike="noStrike" cap="none">
                <a:solidFill>
                  <a:schemeClr val="dk2"/>
                </a:solidFill>
                <a:latin typeface="Open Sans"/>
                <a:ea typeface="Open Sans"/>
                <a:cs typeface="Open Sans"/>
                <a:sym typeface="Open Sans"/>
              </a:defRPr>
            </a:lvl1pPr>
            <a:lvl2pPr marL="914400" marR="0" lvl="1" indent="-397954" algn="l" rtl="0">
              <a:lnSpc>
                <a:spcPct val="100000"/>
              </a:lnSpc>
              <a:spcBef>
                <a:spcPts val="533"/>
              </a:spcBef>
              <a:spcAft>
                <a:spcPts val="0"/>
              </a:spcAft>
              <a:buClr>
                <a:schemeClr val="dk2"/>
              </a:buClr>
              <a:buSzPts val="2667"/>
              <a:buFont typeface="Arial"/>
              <a:buChar char="–"/>
              <a:defRPr sz="2667" b="1" i="0" u="none" strike="noStrike" cap="none">
                <a:solidFill>
                  <a:schemeClr val="dk2"/>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3pPr>
            <a:lvl4pPr marL="1828800" marR="0" lvl="3" indent="-364045" algn="l" rtl="0">
              <a:lnSpc>
                <a:spcPct val="100000"/>
              </a:lnSpc>
              <a:spcBef>
                <a:spcPts val="427"/>
              </a:spcBef>
              <a:spcAft>
                <a:spcPts val="0"/>
              </a:spcAft>
              <a:buClr>
                <a:schemeClr val="dk2"/>
              </a:buClr>
              <a:buSzPts val="2133"/>
              <a:buFont typeface="Arial"/>
              <a:buChar char="–"/>
              <a:defRPr sz="2133" b="1" i="0" u="none" strike="noStrike" cap="none">
                <a:solidFill>
                  <a:schemeClr val="dk2"/>
                </a:solidFill>
                <a:latin typeface="Open Sans"/>
                <a:ea typeface="Open Sans"/>
                <a:cs typeface="Open Sans"/>
                <a:sym typeface="Open Sans"/>
              </a:defRPr>
            </a:lvl4pPr>
            <a:lvl5pPr marL="2286000" marR="0" lvl="4" indent="-347154" algn="l" rtl="0">
              <a:lnSpc>
                <a:spcPct val="100000"/>
              </a:lnSpc>
              <a:spcBef>
                <a:spcPts val="373"/>
              </a:spcBef>
              <a:spcAft>
                <a:spcPts val="0"/>
              </a:spcAft>
              <a:buClr>
                <a:schemeClr val="dk2"/>
              </a:buClr>
              <a:buSzPts val="1867"/>
              <a:buFont typeface="Merriweather Sans"/>
              <a:buChar char="&gt;"/>
              <a:defRPr sz="1867" b="1" i="0" u="none" strike="noStrike" cap="none">
                <a:solidFill>
                  <a:schemeClr val="dk2"/>
                </a:solidFill>
                <a:latin typeface="Open Sans"/>
                <a:ea typeface="Open Sans"/>
                <a:cs typeface="Open Sans"/>
                <a:sym typeface="Open Sans"/>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36" name="Google Shape;36;p12"/>
          <p:cNvSpPr txBox="1">
            <a:spLocks noGrp="1"/>
          </p:cNvSpPr>
          <p:nvPr>
            <p:ph type="title"/>
          </p:nvPr>
        </p:nvSpPr>
        <p:spPr>
          <a:xfrm>
            <a:off x="613833" y="494164"/>
            <a:ext cx="10912883" cy="132503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4000"/>
              <a:buFont typeface="Encode Sans Black"/>
              <a:buNone/>
              <a:defRPr sz="4000" b="1" i="0" u="none" strike="noStrike" cap="none">
                <a:solidFill>
                  <a:schemeClr val="dk1"/>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37"/>
        <p:cNvGrpSpPr/>
        <p:nvPr/>
      </p:nvGrpSpPr>
      <p:grpSpPr>
        <a:xfrm>
          <a:off x="0" y="0"/>
          <a:ext cx="0" cy="0"/>
          <a:chOff x="0" y="0"/>
          <a:chExt cx="0" cy="0"/>
        </a:xfrm>
      </p:grpSpPr>
      <p:sp>
        <p:nvSpPr>
          <p:cNvPr id="38" name="Google Shape;38;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Google Shape;39;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40" name="Google Shape;40;p1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1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crdownload"/><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title"/>
          </p:nvPr>
        </p:nvSpPr>
        <p:spPr>
          <a:xfrm>
            <a:off x="760287" y="495260"/>
            <a:ext cx="10985103" cy="323426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6600"/>
              <a:buFont typeface="Encode Sans Black"/>
              <a:buNone/>
            </a:pPr>
            <a:r>
              <a:rPr lang="en-US" sz="5667"/>
              <a:t>Models for Infinite Dimensions</a:t>
            </a:r>
            <a:endParaRPr sz="5667"/>
          </a:p>
        </p:txBody>
      </p:sp>
      <p:sp>
        <p:nvSpPr>
          <p:cNvPr id="48" name="Google Shape;48;p1"/>
          <p:cNvSpPr txBox="1"/>
          <p:nvPr/>
        </p:nvSpPr>
        <p:spPr>
          <a:xfrm>
            <a:off x="4246652" y="419059"/>
            <a:ext cx="369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April - 8 - 2022</a:t>
            </a:r>
            <a:endParaRPr sz="1600" b="0" i="0" u="none" strike="noStrike" cap="none">
              <a:solidFill>
                <a:srgbClr val="000000"/>
              </a:solidFill>
              <a:latin typeface="Arial"/>
              <a:ea typeface="Arial"/>
              <a:cs typeface="Arial"/>
              <a:sym typeface="Arial"/>
            </a:endParaRPr>
          </a:p>
        </p:txBody>
      </p:sp>
      <p:sp>
        <p:nvSpPr>
          <p:cNvPr id="49" name="Google Shape;49;p1"/>
          <p:cNvSpPr txBox="1"/>
          <p:nvPr/>
        </p:nvSpPr>
        <p:spPr>
          <a:xfrm>
            <a:off x="4246652" y="4130657"/>
            <a:ext cx="3698700" cy="2308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Bella Wu</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Kim</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Lilo Yeh</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Nick Leu</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William Lin</a:t>
            </a:r>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11720974b1b_1_0"/>
          <p:cNvSpPr txBox="1">
            <a:spLocks noGrp="1"/>
          </p:cNvSpPr>
          <p:nvPr>
            <p:ph type="title"/>
          </p:nvPr>
        </p:nvSpPr>
        <p:spPr>
          <a:xfrm>
            <a:off x="613827" y="492975"/>
            <a:ext cx="9515400" cy="678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000"/>
              <a:buFont typeface="Encode Sans Black"/>
              <a:buNone/>
            </a:pPr>
            <a:r>
              <a:rPr lang="en-US"/>
              <a:t>Project Motivation</a:t>
            </a:r>
            <a:endParaRPr/>
          </a:p>
        </p:txBody>
      </p:sp>
      <p:sp>
        <p:nvSpPr>
          <p:cNvPr id="55" name="Google Shape;55;g11720974b1b_1_0"/>
          <p:cNvSpPr txBox="1"/>
          <p:nvPr/>
        </p:nvSpPr>
        <p:spPr>
          <a:xfrm>
            <a:off x="613825" y="1545475"/>
            <a:ext cx="10129500" cy="138495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dirty="0">
                <a:solidFill>
                  <a:schemeClr val="dk1"/>
                </a:solidFill>
                <a:latin typeface="Open Sans"/>
                <a:ea typeface="Open Sans"/>
                <a:cs typeface="Open Sans"/>
                <a:sym typeface="Open Sans"/>
              </a:rPr>
              <a:t>H</a:t>
            </a:r>
            <a:r>
              <a:rPr lang="en-US" sz="2800" b="0" i="0" u="none" strike="noStrike" cap="none" dirty="0">
                <a:solidFill>
                  <a:schemeClr val="dk1"/>
                </a:solidFill>
                <a:latin typeface="Open Sans"/>
                <a:ea typeface="Open Sans"/>
                <a:cs typeface="Open Sans"/>
                <a:sym typeface="Open Sans"/>
              </a:rPr>
              <a:t>igh-throughput experimental spectra </a:t>
            </a:r>
          </a:p>
          <a:p>
            <a:pPr marL="457200" marR="0" lvl="0" indent="-457200" algn="l" rtl="0">
              <a:lnSpc>
                <a:spcPct val="150000"/>
              </a:lnSpc>
              <a:spcBef>
                <a:spcPts val="0"/>
              </a:spcBef>
              <a:spcAft>
                <a:spcPts val="0"/>
              </a:spcAft>
              <a:buClr>
                <a:schemeClr val="dk1"/>
              </a:buClr>
              <a:buSzPts val="2800"/>
              <a:buFont typeface="Arial"/>
              <a:buChar char="•"/>
            </a:pPr>
            <a:r>
              <a:rPr lang="en-US" sz="2800" dirty="0">
                <a:solidFill>
                  <a:schemeClr val="dk1"/>
                </a:solidFill>
                <a:latin typeface="Open Sans"/>
                <a:ea typeface="Open Sans"/>
                <a:cs typeface="Open Sans"/>
                <a:sym typeface="Open Sans"/>
              </a:rPr>
              <a:t>D</a:t>
            </a:r>
            <a:r>
              <a:rPr lang="en-US" sz="2800" b="0" i="0" u="none" strike="noStrike" cap="none" dirty="0">
                <a:solidFill>
                  <a:schemeClr val="dk1"/>
                </a:solidFill>
                <a:latin typeface="Open Sans"/>
                <a:ea typeface="Open Sans"/>
                <a:cs typeface="Open Sans"/>
                <a:sym typeface="Open Sans"/>
              </a:rPr>
              <a:t>eep learning model on functional data</a:t>
            </a:r>
            <a:endParaRPr sz="2800" b="0" i="0" u="none" strike="noStrike" cap="none" dirty="0">
              <a:solidFill>
                <a:schemeClr val="dk1"/>
              </a:solidFill>
              <a:latin typeface="Open Sans"/>
              <a:ea typeface="Open Sans"/>
              <a:cs typeface="Open Sans"/>
              <a:sym typeface="Open Sans"/>
            </a:endParaRPr>
          </a:p>
        </p:txBody>
      </p:sp>
      <p:pic>
        <p:nvPicPr>
          <p:cNvPr id="3" name="Picture 2" descr="A picture containing indoor, table&#10;&#10;Description automatically generated">
            <a:extLst>
              <a:ext uri="{FF2B5EF4-FFF2-40B4-BE49-F238E27FC236}">
                <a16:creationId xmlns:a16="http://schemas.microsoft.com/office/drawing/2014/main" id="{0295E903-3AF0-AD4B-DD00-7619EAC4DB56}"/>
              </a:ext>
            </a:extLst>
          </p:cNvPr>
          <p:cNvPicPr>
            <a:picLocks noChangeAspect="1"/>
          </p:cNvPicPr>
          <p:nvPr/>
        </p:nvPicPr>
        <p:blipFill>
          <a:blip r:embed="rId3"/>
          <a:stretch>
            <a:fillRect/>
          </a:stretch>
        </p:blipFill>
        <p:spPr>
          <a:xfrm>
            <a:off x="613825" y="3088219"/>
            <a:ext cx="3382772" cy="2255181"/>
          </a:xfrm>
          <a:prstGeom prst="rect">
            <a:avLst/>
          </a:prstGeom>
        </p:spPr>
      </p:pic>
      <p:pic>
        <p:nvPicPr>
          <p:cNvPr id="4" name="Picture 3">
            <a:extLst>
              <a:ext uri="{FF2B5EF4-FFF2-40B4-BE49-F238E27FC236}">
                <a16:creationId xmlns:a16="http://schemas.microsoft.com/office/drawing/2014/main" id="{DD379691-56A0-0EB3-8204-A178C9206B68}"/>
              </a:ext>
            </a:extLst>
          </p:cNvPr>
          <p:cNvPicPr>
            <a:picLocks noChangeAspect="1"/>
          </p:cNvPicPr>
          <p:nvPr/>
        </p:nvPicPr>
        <p:blipFill>
          <a:blip r:embed="rId4"/>
          <a:stretch>
            <a:fillRect/>
          </a:stretch>
        </p:blipFill>
        <p:spPr>
          <a:xfrm>
            <a:off x="4176963" y="3088219"/>
            <a:ext cx="3838073" cy="2487640"/>
          </a:xfrm>
          <a:prstGeom prst="rect">
            <a:avLst/>
          </a:prstGeom>
        </p:spPr>
      </p:pic>
      <p:pic>
        <p:nvPicPr>
          <p:cNvPr id="5" name="Picture 4">
            <a:extLst>
              <a:ext uri="{FF2B5EF4-FFF2-40B4-BE49-F238E27FC236}">
                <a16:creationId xmlns:a16="http://schemas.microsoft.com/office/drawing/2014/main" id="{29DBFC5B-571C-6AC4-B6EA-13CD17ECDD04}"/>
              </a:ext>
            </a:extLst>
          </p:cNvPr>
          <p:cNvPicPr>
            <a:picLocks noChangeAspect="1"/>
          </p:cNvPicPr>
          <p:nvPr/>
        </p:nvPicPr>
        <p:blipFill>
          <a:blip r:embed="rId5"/>
          <a:stretch>
            <a:fillRect/>
          </a:stretch>
        </p:blipFill>
        <p:spPr>
          <a:xfrm>
            <a:off x="8015036" y="3018424"/>
            <a:ext cx="4027320" cy="2627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xfrm>
            <a:off x="613833" y="492978"/>
            <a:ext cx="10896280" cy="6789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4000"/>
              <a:buFont typeface="Encode Sans Black"/>
              <a:buNone/>
            </a:pPr>
            <a:r>
              <a:rPr lang="en-US"/>
              <a:t>Datasets</a:t>
            </a:r>
            <a:endParaRPr/>
          </a:p>
        </p:txBody>
      </p:sp>
      <p:sp>
        <p:nvSpPr>
          <p:cNvPr id="62" name="Google Shape;62;p4"/>
          <p:cNvSpPr txBox="1"/>
          <p:nvPr/>
        </p:nvSpPr>
        <p:spPr>
          <a:xfrm>
            <a:off x="613825" y="1545475"/>
            <a:ext cx="10129500" cy="203128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Open Sans"/>
                <a:ea typeface="Open Sans"/>
                <a:cs typeface="Open Sans"/>
                <a:sym typeface="Open Sans"/>
              </a:rPr>
              <a:t>In-house moderated physics-based simulators</a:t>
            </a:r>
            <a:endParaRPr/>
          </a:p>
          <a:p>
            <a:pPr marL="457200" marR="0" lvl="0" indent="-457200"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Open Sans"/>
                <a:ea typeface="Open Sans"/>
                <a:cs typeface="Open Sans"/>
                <a:sym typeface="Open Sans"/>
              </a:rPr>
              <a:t>Experimentally collected and published by Pozzo group </a:t>
            </a:r>
            <a:endParaRPr sz="2800" b="0" i="0" u="none" strike="noStrike" cap="none">
              <a:solidFill>
                <a:schemeClr val="dk1"/>
              </a:solidFill>
              <a:latin typeface="Open Sans"/>
              <a:ea typeface="Open Sans"/>
              <a:cs typeface="Open Sans"/>
              <a:sym typeface="Open Sans"/>
            </a:endParaRPr>
          </a:p>
          <a:p>
            <a:pPr marL="457200" marR="0" lvl="0" indent="-279400" algn="l" rtl="0">
              <a:lnSpc>
                <a:spcPct val="150000"/>
              </a:lnSpc>
              <a:spcBef>
                <a:spcPts val="0"/>
              </a:spcBef>
              <a:spcAft>
                <a:spcPts val="0"/>
              </a:spcAft>
              <a:buClr>
                <a:schemeClr val="dk1"/>
              </a:buClr>
              <a:buSzPts val="2800"/>
              <a:buFont typeface="Arial"/>
              <a:buNone/>
            </a:pPr>
            <a:endParaRPr sz="2800" b="0" i="0" u="none" strike="noStrike" cap="none">
              <a:solidFill>
                <a:schemeClr val="dk1"/>
              </a:solidFill>
              <a:latin typeface="Open Sans"/>
              <a:ea typeface="Open Sans"/>
              <a:cs typeface="Open Sans"/>
              <a:sym typeface="Open Sans"/>
            </a:endParaRPr>
          </a:p>
        </p:txBody>
      </p:sp>
      <p:pic>
        <p:nvPicPr>
          <p:cNvPr id="63" name="Google Shape;63;p4"/>
          <p:cNvPicPr preferRelativeResize="0"/>
          <p:nvPr/>
        </p:nvPicPr>
        <p:blipFill rotWithShape="1">
          <a:blip r:embed="rId3">
            <a:alphaModFix/>
          </a:blip>
          <a:srcRect/>
          <a:stretch/>
        </p:blipFill>
        <p:spPr>
          <a:xfrm>
            <a:off x="788258" y="3187185"/>
            <a:ext cx="6502228" cy="2737385"/>
          </a:xfrm>
          <a:prstGeom prst="rect">
            <a:avLst/>
          </a:prstGeom>
          <a:noFill/>
          <a:ln>
            <a:noFill/>
          </a:ln>
        </p:spPr>
      </p:pic>
      <p:pic>
        <p:nvPicPr>
          <p:cNvPr id="64" name="Google Shape;64;p4"/>
          <p:cNvPicPr preferRelativeResize="0"/>
          <p:nvPr/>
        </p:nvPicPr>
        <p:blipFill rotWithShape="1">
          <a:blip r:embed="rId4">
            <a:alphaModFix/>
          </a:blip>
          <a:srcRect/>
          <a:stretch/>
        </p:blipFill>
        <p:spPr>
          <a:xfrm>
            <a:off x="7464919" y="3143441"/>
            <a:ext cx="4230195" cy="27811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11720974b1b_3_0"/>
          <p:cNvSpPr txBox="1">
            <a:spLocks noGrp="1"/>
          </p:cNvSpPr>
          <p:nvPr>
            <p:ph type="title"/>
          </p:nvPr>
        </p:nvSpPr>
        <p:spPr>
          <a:xfrm>
            <a:off x="613833" y="492978"/>
            <a:ext cx="10896280" cy="6789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4000"/>
              <a:buFont typeface="Encode Sans Black"/>
              <a:buNone/>
            </a:pPr>
            <a:r>
              <a:rPr lang="en-US"/>
              <a:t>Geomstats</a:t>
            </a:r>
            <a:endParaRPr/>
          </a:p>
        </p:txBody>
      </p:sp>
      <p:sp>
        <p:nvSpPr>
          <p:cNvPr id="70" name="Google Shape;70;g11720974b1b_3_0"/>
          <p:cNvSpPr txBox="1"/>
          <p:nvPr/>
        </p:nvSpPr>
        <p:spPr>
          <a:xfrm>
            <a:off x="613825" y="1545475"/>
            <a:ext cx="10129500" cy="5232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a:solidFill>
                  <a:schemeClr val="dk1"/>
                </a:solidFill>
                <a:latin typeface="Open Sans"/>
                <a:ea typeface="Open Sans"/>
                <a:cs typeface="Open Sans"/>
                <a:sym typeface="Open Sans"/>
              </a:rPr>
              <a:t>Computing with Data on Manifolds</a:t>
            </a:r>
            <a:endParaRPr sz="2800" b="0" i="0" u="none" strike="noStrike" cap="none">
              <a:solidFill>
                <a:schemeClr val="dk1"/>
              </a:solidFill>
              <a:latin typeface="Open Sans"/>
              <a:ea typeface="Open Sans"/>
              <a:cs typeface="Open Sans"/>
              <a:sym typeface="Open Sans"/>
            </a:endParaRPr>
          </a:p>
        </p:txBody>
      </p:sp>
      <p:pic>
        <p:nvPicPr>
          <p:cNvPr id="71" name="Google Shape;71;g11720974b1b_3_0"/>
          <p:cNvPicPr preferRelativeResize="0"/>
          <p:nvPr/>
        </p:nvPicPr>
        <p:blipFill>
          <a:blip r:embed="rId3">
            <a:alphaModFix/>
          </a:blip>
          <a:stretch>
            <a:fillRect/>
          </a:stretch>
        </p:blipFill>
        <p:spPr>
          <a:xfrm>
            <a:off x="576013" y="2442175"/>
            <a:ext cx="11039974" cy="354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3b1e3277c_2_1"/>
          <p:cNvSpPr>
            <a:spLocks noGrp="1"/>
          </p:cNvSpPr>
          <p:nvPr>
            <p:ph type="chart" idx="2"/>
          </p:nvPr>
        </p:nvSpPr>
        <p:spPr>
          <a:xfrm>
            <a:off x="597231" y="1521434"/>
            <a:ext cx="10912800" cy="4726800"/>
          </a:xfrm>
          <a:prstGeom prst="rect">
            <a:avLst/>
          </a:prstGeom>
        </p:spPr>
        <p:txBody>
          <a:bodyPr spcFirstLastPara="1" wrap="square" lIns="91425" tIns="45700" rIns="91425" bIns="45700" anchor="t" anchorCtr="0">
            <a:noAutofit/>
          </a:bodyPr>
          <a:lstStyle/>
          <a:p>
            <a:pPr marL="457200" lvl="0" indent="-406400" algn="l" rtl="0">
              <a:lnSpc>
                <a:spcPct val="150000"/>
              </a:lnSpc>
              <a:spcBef>
                <a:spcPts val="0"/>
              </a:spcBef>
              <a:spcAft>
                <a:spcPts val="0"/>
              </a:spcAft>
              <a:buSzPts val="2800"/>
              <a:buFont typeface="Open Sans"/>
              <a:buChar char="●"/>
            </a:pPr>
            <a:r>
              <a:rPr lang="en-US" sz="2800">
                <a:latin typeface="Open Sans"/>
                <a:ea typeface="Open Sans"/>
                <a:cs typeface="Open Sans"/>
                <a:sym typeface="Open Sans"/>
              </a:rPr>
              <a:t>Definition of the mean indicate it’s linear</a:t>
            </a:r>
            <a:endParaRPr sz="2800">
              <a:latin typeface="Open Sans"/>
              <a:ea typeface="Open Sans"/>
              <a:cs typeface="Open Sans"/>
              <a:sym typeface="Open Sans"/>
            </a:endParaRPr>
          </a:p>
          <a:p>
            <a:pPr marL="457200" lvl="0" indent="-406400" algn="l" rtl="0">
              <a:lnSpc>
                <a:spcPct val="150000"/>
              </a:lnSpc>
              <a:spcBef>
                <a:spcPts val="0"/>
              </a:spcBef>
              <a:spcAft>
                <a:spcPts val="0"/>
              </a:spcAft>
              <a:buSzPts val="2800"/>
              <a:buFont typeface="Open Sans"/>
              <a:buChar char="●"/>
            </a:pPr>
            <a:r>
              <a:rPr lang="en-US" sz="2800">
                <a:latin typeface="Open Sans"/>
                <a:ea typeface="Open Sans"/>
                <a:cs typeface="Open Sans"/>
                <a:sym typeface="Open Sans"/>
              </a:rPr>
              <a:t>Definition of a manifold : space that can be curved : non-linear </a:t>
            </a:r>
            <a:endParaRPr sz="2800">
              <a:latin typeface="Open Sans"/>
              <a:ea typeface="Open Sans"/>
              <a:cs typeface="Open Sans"/>
              <a:sym typeface="Open Sans"/>
            </a:endParaRPr>
          </a:p>
          <a:p>
            <a:pPr marL="457200" lvl="0" indent="-406400" algn="l" rtl="0">
              <a:lnSpc>
                <a:spcPct val="150000"/>
              </a:lnSpc>
              <a:spcBef>
                <a:spcPts val="0"/>
              </a:spcBef>
              <a:spcAft>
                <a:spcPts val="0"/>
              </a:spcAft>
              <a:buSzPts val="2800"/>
              <a:buFont typeface="Open Sans"/>
              <a:buChar char="●"/>
            </a:pPr>
            <a:r>
              <a:rPr lang="en-US" sz="2800">
                <a:latin typeface="Open Sans"/>
                <a:ea typeface="Open Sans"/>
                <a:cs typeface="Open Sans"/>
                <a:sym typeface="Open Sans"/>
              </a:rPr>
              <a:t>Generalized definition: Frechet mean</a:t>
            </a:r>
            <a:endParaRPr sz="2800">
              <a:latin typeface="Open Sans"/>
              <a:ea typeface="Open Sans"/>
              <a:cs typeface="Open Sans"/>
              <a:sym typeface="Open Sans"/>
            </a:endParaRPr>
          </a:p>
          <a:p>
            <a:pPr marL="0" lvl="0" indent="0" algn="l" rtl="0">
              <a:spcBef>
                <a:spcPts val="640"/>
              </a:spcBef>
              <a:spcAft>
                <a:spcPts val="0"/>
              </a:spcAft>
              <a:buNone/>
            </a:pPr>
            <a:endParaRPr/>
          </a:p>
        </p:txBody>
      </p:sp>
      <p:pic>
        <p:nvPicPr>
          <p:cNvPr id="78" name="Google Shape;78;g123b1e3277c_2_1"/>
          <p:cNvPicPr preferRelativeResize="0"/>
          <p:nvPr/>
        </p:nvPicPr>
        <p:blipFill rotWithShape="1">
          <a:blip r:embed="rId3">
            <a:alphaModFix/>
          </a:blip>
          <a:srcRect/>
          <a:stretch/>
        </p:blipFill>
        <p:spPr>
          <a:xfrm>
            <a:off x="9479148" y="3683648"/>
            <a:ext cx="2022625" cy="2564575"/>
          </a:xfrm>
          <a:prstGeom prst="rect">
            <a:avLst/>
          </a:prstGeom>
          <a:noFill/>
          <a:ln>
            <a:noFill/>
          </a:ln>
        </p:spPr>
      </p:pic>
      <p:pic>
        <p:nvPicPr>
          <p:cNvPr id="79" name="Google Shape;79;g123b1e3277c_2_1"/>
          <p:cNvPicPr preferRelativeResize="0"/>
          <p:nvPr/>
        </p:nvPicPr>
        <p:blipFill rotWithShape="1">
          <a:blip r:embed="rId4">
            <a:alphaModFix/>
          </a:blip>
          <a:srcRect/>
          <a:stretch/>
        </p:blipFill>
        <p:spPr>
          <a:xfrm>
            <a:off x="7382448" y="3683650"/>
            <a:ext cx="1957427" cy="2564575"/>
          </a:xfrm>
          <a:prstGeom prst="rect">
            <a:avLst/>
          </a:prstGeom>
          <a:noFill/>
          <a:ln>
            <a:noFill/>
          </a:ln>
        </p:spPr>
      </p:pic>
      <p:pic>
        <p:nvPicPr>
          <p:cNvPr id="80" name="Google Shape;80;g123b1e3277c_2_1"/>
          <p:cNvPicPr preferRelativeResize="0"/>
          <p:nvPr/>
        </p:nvPicPr>
        <p:blipFill>
          <a:blip r:embed="rId5">
            <a:alphaModFix/>
          </a:blip>
          <a:stretch>
            <a:fillRect/>
          </a:stretch>
        </p:blipFill>
        <p:spPr>
          <a:xfrm>
            <a:off x="673950" y="4000350"/>
            <a:ext cx="6569230" cy="2154425"/>
          </a:xfrm>
          <a:prstGeom prst="rect">
            <a:avLst/>
          </a:prstGeom>
          <a:noFill/>
          <a:ln>
            <a:noFill/>
          </a:ln>
        </p:spPr>
      </p:pic>
      <p:pic>
        <p:nvPicPr>
          <p:cNvPr id="81" name="Google Shape;81;g123b1e3277c_2_1"/>
          <p:cNvPicPr preferRelativeResize="0"/>
          <p:nvPr/>
        </p:nvPicPr>
        <p:blipFill>
          <a:blip r:embed="rId6">
            <a:alphaModFix/>
          </a:blip>
          <a:stretch>
            <a:fillRect/>
          </a:stretch>
        </p:blipFill>
        <p:spPr>
          <a:xfrm>
            <a:off x="7123300" y="2807350"/>
            <a:ext cx="3905250" cy="876300"/>
          </a:xfrm>
          <a:prstGeom prst="rect">
            <a:avLst/>
          </a:prstGeom>
          <a:noFill/>
          <a:ln>
            <a:noFill/>
          </a:ln>
        </p:spPr>
      </p:pic>
      <p:sp>
        <p:nvSpPr>
          <p:cNvPr id="82" name="Google Shape;82;g123b1e3277c_2_1"/>
          <p:cNvSpPr txBox="1">
            <a:spLocks noGrp="1"/>
          </p:cNvSpPr>
          <p:nvPr>
            <p:ph type="title"/>
          </p:nvPr>
        </p:nvSpPr>
        <p:spPr>
          <a:xfrm>
            <a:off x="605483" y="542603"/>
            <a:ext cx="10896300" cy="678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4000"/>
              <a:buFont typeface="Encode Sans Black"/>
              <a:buNone/>
            </a:pPr>
            <a:r>
              <a:rPr lang="en-US"/>
              <a:t>Why Geomstats : Example of mean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1308283ded3_0_0"/>
          <p:cNvSpPr>
            <a:spLocks noGrp="1"/>
          </p:cNvSpPr>
          <p:nvPr>
            <p:ph type="chart" idx="2"/>
          </p:nvPr>
        </p:nvSpPr>
        <p:spPr>
          <a:xfrm>
            <a:off x="597231" y="1521434"/>
            <a:ext cx="10912800" cy="47268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b="1">
                <a:latin typeface="Open Sans"/>
                <a:ea typeface="Open Sans"/>
                <a:cs typeface="Open Sans"/>
                <a:sym typeface="Open Sans"/>
              </a:rPr>
              <a:t>Multivariable PCA</a:t>
            </a:r>
            <a:endParaRPr b="1">
              <a:latin typeface="Open Sans"/>
              <a:ea typeface="Open Sans"/>
              <a:cs typeface="Open Sans"/>
              <a:sym typeface="Open Sans"/>
            </a:endParaRPr>
          </a:p>
          <a:p>
            <a:pPr marL="0" lvl="0" indent="0" algn="l" rtl="0">
              <a:spcBef>
                <a:spcPts val="640"/>
              </a:spcBef>
              <a:spcAft>
                <a:spcPts val="0"/>
              </a:spcAft>
              <a:buNone/>
            </a:pPr>
            <a:endParaRPr/>
          </a:p>
          <a:p>
            <a:pPr marL="0" lvl="0" indent="0" algn="l" rtl="0">
              <a:spcBef>
                <a:spcPts val="640"/>
              </a:spcBef>
              <a:spcAft>
                <a:spcPts val="0"/>
              </a:spcAft>
              <a:buNone/>
            </a:pPr>
            <a:r>
              <a:rPr lang="en-US" b="1">
                <a:latin typeface="Open Sans"/>
                <a:ea typeface="Open Sans"/>
                <a:cs typeface="Open Sans"/>
                <a:sym typeface="Open Sans"/>
              </a:rPr>
              <a:t>Fuctional PCA</a:t>
            </a:r>
            <a:endParaRPr b="1">
              <a:latin typeface="Open Sans"/>
              <a:ea typeface="Open Sans"/>
              <a:cs typeface="Open Sans"/>
              <a:sym typeface="Open Sans"/>
            </a:endParaRPr>
          </a:p>
          <a:p>
            <a:pPr marL="0" lvl="0" indent="0" algn="l" rtl="0">
              <a:spcBef>
                <a:spcPts val="640"/>
              </a:spcBef>
              <a:spcAft>
                <a:spcPts val="0"/>
              </a:spcAft>
              <a:buNone/>
            </a:pPr>
            <a:endParaRPr/>
          </a:p>
          <a:p>
            <a:pPr marL="0" lvl="0" indent="0" algn="l" rtl="0">
              <a:spcBef>
                <a:spcPts val="640"/>
              </a:spcBef>
              <a:spcAft>
                <a:spcPts val="0"/>
              </a:spcAft>
              <a:buNone/>
            </a:pPr>
            <a:r>
              <a:rPr lang="en-US" b="1">
                <a:latin typeface="Open Sans"/>
                <a:ea typeface="Open Sans"/>
                <a:cs typeface="Open Sans"/>
                <a:sym typeface="Open Sans"/>
              </a:rPr>
              <a:t>Tangent PCA</a:t>
            </a:r>
            <a:endParaRPr b="1">
              <a:latin typeface="Open Sans"/>
              <a:ea typeface="Open Sans"/>
              <a:cs typeface="Open Sans"/>
              <a:sym typeface="Open Sans"/>
            </a:endParaRPr>
          </a:p>
          <a:p>
            <a:pPr marL="0" lvl="0" indent="0" algn="l" rtl="0">
              <a:spcBef>
                <a:spcPts val="640"/>
              </a:spcBef>
              <a:spcAft>
                <a:spcPts val="0"/>
              </a:spcAft>
              <a:buNone/>
            </a:pPr>
            <a:endParaRPr/>
          </a:p>
        </p:txBody>
      </p:sp>
      <p:sp>
        <p:nvSpPr>
          <p:cNvPr id="89" name="Google Shape;89;g1308283ded3_0_0"/>
          <p:cNvSpPr txBox="1">
            <a:spLocks noGrp="1"/>
          </p:cNvSpPr>
          <p:nvPr>
            <p:ph type="title"/>
          </p:nvPr>
        </p:nvSpPr>
        <p:spPr>
          <a:xfrm>
            <a:off x="613833" y="492978"/>
            <a:ext cx="10896300" cy="678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Principle Component Analysis </a:t>
            </a:r>
            <a:endParaRPr/>
          </a:p>
        </p:txBody>
      </p:sp>
      <p:pic>
        <p:nvPicPr>
          <p:cNvPr id="90" name="Google Shape;90;g1308283ded3_0_0"/>
          <p:cNvPicPr preferRelativeResize="0"/>
          <p:nvPr/>
        </p:nvPicPr>
        <p:blipFill>
          <a:blip r:embed="rId3">
            <a:alphaModFix/>
          </a:blip>
          <a:stretch>
            <a:fillRect/>
          </a:stretch>
        </p:blipFill>
        <p:spPr>
          <a:xfrm>
            <a:off x="4497775" y="1850675"/>
            <a:ext cx="7012250" cy="4068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613833" y="492978"/>
            <a:ext cx="10896280" cy="6789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4000"/>
              <a:buFont typeface="Encode Sans Black"/>
              <a:buNone/>
            </a:pPr>
            <a:r>
              <a:rPr lang="en-US"/>
              <a:t>Variational Autoencoders</a:t>
            </a:r>
            <a:endParaRPr/>
          </a:p>
        </p:txBody>
      </p:sp>
      <p:sp>
        <p:nvSpPr>
          <p:cNvPr id="96" name="Google Shape;96;p3"/>
          <p:cNvSpPr txBox="1"/>
          <p:nvPr/>
        </p:nvSpPr>
        <p:spPr>
          <a:xfrm>
            <a:off x="1412612" y="2436498"/>
            <a:ext cx="5250947" cy="39702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0" i="0" u="none" strike="noStrike" cap="none">
                <a:solidFill>
                  <a:schemeClr val="dk1"/>
                </a:solidFill>
                <a:latin typeface="Open Sans"/>
                <a:ea typeface="Open Sans"/>
                <a:cs typeface="Open Sans"/>
                <a:sym typeface="Open Sans"/>
              </a:rPr>
              <a:t>An intrinsic generalization of VAE for data on Riemannian manifolds and an extension of probabilistic principal geodesic analysis to non-geodesic submanifolds </a:t>
            </a:r>
            <a:endParaRPr sz="2800" b="0" i="0" u="none" strike="noStrike" cap="none">
              <a:solidFill>
                <a:schemeClr val="dk1"/>
              </a:solidFill>
              <a:latin typeface="Open Sans"/>
              <a:ea typeface="Open Sans"/>
              <a:cs typeface="Open Sans"/>
              <a:sym typeface="Open Sans"/>
            </a:endParaRPr>
          </a:p>
        </p:txBody>
      </p:sp>
      <p:pic>
        <p:nvPicPr>
          <p:cNvPr id="97" name="Google Shape;97;p3"/>
          <p:cNvPicPr preferRelativeResize="0"/>
          <p:nvPr/>
        </p:nvPicPr>
        <p:blipFill rotWithShape="1">
          <a:blip r:embed="rId3">
            <a:alphaModFix/>
          </a:blip>
          <a:srcRect/>
          <a:stretch/>
        </p:blipFill>
        <p:spPr>
          <a:xfrm>
            <a:off x="7038209" y="2962396"/>
            <a:ext cx="3517900" cy="2768600"/>
          </a:xfrm>
          <a:prstGeom prst="rect">
            <a:avLst/>
          </a:prstGeom>
          <a:noFill/>
          <a:ln>
            <a:noFill/>
          </a:ln>
        </p:spPr>
      </p:pic>
      <p:sp>
        <p:nvSpPr>
          <p:cNvPr id="98" name="Google Shape;98;p3"/>
          <p:cNvSpPr txBox="1"/>
          <p:nvPr/>
        </p:nvSpPr>
        <p:spPr>
          <a:xfrm>
            <a:off x="766225" y="1697875"/>
            <a:ext cx="10129500" cy="73862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Open Sans"/>
                <a:ea typeface="Open Sans"/>
                <a:cs typeface="Open Sans"/>
                <a:sym typeface="Open Sans"/>
              </a:rPr>
              <a:t>Riemannian Variational Autoencoders</a:t>
            </a:r>
            <a:endParaRPr sz="2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17022c8735_0_0"/>
          <p:cNvSpPr txBox="1">
            <a:spLocks noGrp="1"/>
          </p:cNvSpPr>
          <p:nvPr>
            <p:ph type="title"/>
          </p:nvPr>
        </p:nvSpPr>
        <p:spPr>
          <a:xfrm>
            <a:off x="613833" y="492978"/>
            <a:ext cx="10896280" cy="6789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4000"/>
              <a:buFont typeface="Encode Sans Black"/>
              <a:buNone/>
            </a:pPr>
            <a:r>
              <a:rPr lang="en-US"/>
              <a:t>User Interface</a:t>
            </a:r>
            <a:endParaRPr/>
          </a:p>
        </p:txBody>
      </p:sp>
      <p:sp>
        <p:nvSpPr>
          <p:cNvPr id="104" name="Google Shape;104;g117022c8735_0_0"/>
          <p:cNvSpPr/>
          <p:nvPr/>
        </p:nvSpPr>
        <p:spPr>
          <a:xfrm>
            <a:off x="613833" y="1509374"/>
            <a:ext cx="5368777" cy="523220"/>
          </a:xfrm>
          <a:prstGeom prst="rect">
            <a:avLst/>
          </a:prstGeom>
          <a:noFill/>
          <a:ln>
            <a:noFill/>
          </a:ln>
        </p:spPr>
        <p:txBody>
          <a:bodyPr spcFirstLastPara="1" wrap="square" lIns="91425" tIns="45700" rIns="91425" bIns="45700" anchor="t" anchorCtr="0">
            <a:spAutoFit/>
          </a:bodyPr>
          <a:lstStyle/>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4B2E83"/>
                </a:solidFill>
                <a:latin typeface="Open Sans"/>
                <a:ea typeface="Open Sans"/>
                <a:cs typeface="Open Sans"/>
                <a:sym typeface="Open Sans"/>
              </a:rPr>
              <a:t>Not everyone knows Python</a:t>
            </a:r>
            <a:endParaRPr sz="2800" b="1" i="0" u="none" strike="noStrike" cap="none">
              <a:solidFill>
                <a:srgbClr val="4B2E83"/>
              </a:solidFill>
              <a:latin typeface="Arial"/>
              <a:ea typeface="Arial"/>
              <a:cs typeface="Arial"/>
              <a:sym typeface="Arial"/>
            </a:endParaRPr>
          </a:p>
        </p:txBody>
      </p:sp>
      <p:pic>
        <p:nvPicPr>
          <p:cNvPr id="105" name="Google Shape;105;g117022c8735_0_0" descr="Graphical user interface, website&#10;&#10;Description automatically generated"/>
          <p:cNvPicPr preferRelativeResize="0"/>
          <p:nvPr/>
        </p:nvPicPr>
        <p:blipFill rotWithShape="1">
          <a:blip r:embed="rId3">
            <a:alphaModFix/>
          </a:blip>
          <a:srcRect/>
          <a:stretch/>
        </p:blipFill>
        <p:spPr>
          <a:xfrm>
            <a:off x="6222596" y="2369991"/>
            <a:ext cx="5287517" cy="2978635"/>
          </a:xfrm>
          <a:prstGeom prst="rect">
            <a:avLst/>
          </a:prstGeom>
          <a:noFill/>
          <a:ln>
            <a:noFill/>
          </a:ln>
        </p:spPr>
      </p:pic>
      <p:pic>
        <p:nvPicPr>
          <p:cNvPr id="106" name="Google Shape;106;g117022c8735_0_0" descr="The Best Way to Learn Python – Python Programming Tutorial for Beginners"/>
          <p:cNvPicPr preferRelativeResize="0"/>
          <p:nvPr/>
        </p:nvPicPr>
        <p:blipFill rotWithShape="1">
          <a:blip r:embed="rId4">
            <a:alphaModFix/>
          </a:blip>
          <a:srcRect/>
          <a:stretch/>
        </p:blipFill>
        <p:spPr>
          <a:xfrm>
            <a:off x="1067003" y="2369991"/>
            <a:ext cx="4462436" cy="2978635"/>
          </a:xfrm>
          <a:prstGeom prst="rect">
            <a:avLst/>
          </a:prstGeom>
          <a:noFill/>
          <a:ln>
            <a:noFill/>
          </a:ln>
        </p:spPr>
      </p:pic>
    </p:spTree>
  </p:cSld>
  <p:clrMapOvr>
    <a:masterClrMapping/>
  </p:clrMapOvr>
</p:sld>
</file>

<file path=ppt/theme/theme1.xml><?xml version="1.0" encoding="utf-8"?>
<a:theme xmlns:a="http://schemas.openxmlformats.org/drawingml/2006/main" name="1_Custom Design">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Words>
  <Application>Microsoft Macintosh PowerPoint</Application>
  <PresentationFormat>Widescreen</PresentationFormat>
  <Paragraphs>38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Encode Sans Black</vt:lpstr>
      <vt:lpstr>Calibri</vt:lpstr>
      <vt:lpstr>Arial</vt:lpstr>
      <vt:lpstr>Merriweather Sans</vt:lpstr>
      <vt:lpstr>Open Sans</vt:lpstr>
      <vt:lpstr>Open Sans Light</vt:lpstr>
      <vt:lpstr>1_Custom Design</vt:lpstr>
      <vt:lpstr>Models for Infinite Dimensions</vt:lpstr>
      <vt:lpstr>Project Motivation</vt:lpstr>
      <vt:lpstr>Datasets</vt:lpstr>
      <vt:lpstr>Geomstats</vt:lpstr>
      <vt:lpstr>Why Geomstats : Example of mean</vt:lpstr>
      <vt:lpstr>Principle Component Analysis </vt:lpstr>
      <vt:lpstr>Variational Autoencoders</vt:lpstr>
      <vt:lpstr>User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Infinite Dimensions</dc:title>
  <dc:creator>roselee3</dc:creator>
  <cp:lastModifiedBy>Bella Wu</cp:lastModifiedBy>
  <cp:revision>1</cp:revision>
  <dcterms:created xsi:type="dcterms:W3CDTF">2022-02-22T17:19:37Z</dcterms:created>
  <dcterms:modified xsi:type="dcterms:W3CDTF">2022-05-31T21:40:15Z</dcterms:modified>
</cp:coreProperties>
</file>